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666" r:id="rId2"/>
    <p:sldId id="667" r:id="rId3"/>
    <p:sldId id="673" r:id="rId4"/>
    <p:sldId id="671" r:id="rId5"/>
    <p:sldId id="672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ormular" panose="020B0604020202020204" charset="-52"/>
      <p:regular r:id="rId13"/>
      <p:bold r:id="rId14"/>
      <p:italic r:id="rId15"/>
      <p:boldItalic r:id="rId16"/>
    </p:embeddedFont>
    <p:embeddedFont>
      <p:font typeface="Raleway" panose="020B0604020202020204" pitchFamily="2" charset="-52"/>
      <p:regular r:id="rId17"/>
      <p:bold r:id="rId18"/>
      <p:italic r:id="rId19"/>
      <p:boldItalic r:id="rId20"/>
    </p:embeddedFont>
    <p:embeddedFont>
      <p:font typeface="Unbounded" panose="020B0604020202020204" charset="-52"/>
      <p:regular r:id="rId21"/>
      <p:bold r:id="rId22"/>
    </p:embeddedFont>
  </p:embeddedFontLst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FF"/>
    <a:srgbClr val="FFFFFF"/>
    <a:srgbClr val="5FA0BD"/>
    <a:srgbClr val="A9B5C3"/>
    <a:srgbClr val="F2181E"/>
    <a:srgbClr val="0188BB"/>
    <a:srgbClr val="7F7F7F"/>
    <a:srgbClr val="D1D1D1"/>
    <a:srgbClr val="808080"/>
    <a:srgbClr val="EE6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 autoAdjust="0"/>
    <p:restoredTop sz="95332" autoAdjust="0"/>
  </p:normalViewPr>
  <p:slideViewPr>
    <p:cSldViewPr snapToGrid="0" showGuides="1">
      <p:cViewPr varScale="1">
        <p:scale>
          <a:sx n="86" d="100"/>
          <a:sy n="86" d="100"/>
        </p:scale>
        <p:origin x="672" y="67"/>
      </p:cViewPr>
      <p:guideLst>
        <p:guide pos="3840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0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C1F775C-366B-48D8-9DA1-BEBE0222F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3079B3-E07F-4AAE-984D-020DC27A5E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93AE-5F95-4827-9BD2-16550E8A0B00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3AF46C-E2D3-4A7F-A8D4-A6305D697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AE255D-5223-40CF-ACED-B4676A4C8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24F27-7100-42AB-A9D3-F6353ADF2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4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802CE-827F-4E54-B1A9-D911E0D59459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875C-E3DD-47F1-92E8-F5BC28277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8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5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1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3" y="302252"/>
            <a:ext cx="2810971" cy="11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018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334728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4363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8" y="233083"/>
            <a:ext cx="1907844" cy="7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F1FF43A-8FD1-4866-8D0F-E8A5E829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2" y="420893"/>
            <a:ext cx="11376025" cy="1495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84DCD6C-E11F-4D0B-B0D1-5A84A313E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2" y="2062163"/>
            <a:ext cx="11376025" cy="3887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Буллиты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B3F5091-00CF-DC1F-F5AC-144A3DB83E60}"/>
              </a:ext>
            </a:extLst>
          </p:cNvPr>
          <p:cNvSpPr txBox="1">
            <a:spLocks/>
          </p:cNvSpPr>
          <p:nvPr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>
                <a:latin typeface="Formular" panose="02000000000000000000" pitchFamily="2" charset="-52"/>
              </a:rPr>
              <a:pPr algn="r"/>
              <a:t>‹#›</a:t>
            </a:fld>
            <a:endParaRPr lang="ru-RU" sz="1067" dirty="0">
              <a:latin typeface="Formular" panose="02000000000000000000" pitchFamily="2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8DE5395-5B36-23BE-F8A6-F08CFBFF3C09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462A800-0C65-9F6A-9ADD-72ACC57229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B2FCD23-9CE8-7BD1-FC6C-58CAED926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</p:spTree>
    <p:custDataLst>
      <p:tags r:id="rId4"/>
    </p:custDataLst>
    <p:extLst>
      <p:ext uri="{BB962C8B-B14F-4D97-AF65-F5344CB8AC3E}">
        <p14:creationId xmlns:p14="http://schemas.microsoft.com/office/powerpoint/2010/main" val="352382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Unbounded" pitchFamily="2" charset="-52"/>
          <a:ea typeface="+mj-ea"/>
          <a:cs typeface="Arial" panose="020B0604020202020204" pitchFamily="34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2400" b="1" kern="1200" dirty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457178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aleway" panose="020B0503030101060003" pitchFamily="34" charset="-52"/>
          <a:ea typeface="+mn-ea"/>
          <a:cs typeface="Arial" panose="020B0604020202020204" pitchFamily="34" charset="0"/>
        </a:defRPr>
      </a:lvl2pPr>
      <a:lvl3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77792" indent="-17779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4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77792" indent="-17779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68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15" pos="3795" userDrawn="1">
          <p15:clr>
            <a:srgbClr val="F26B43"/>
          </p15:clr>
        </p15:guide>
        <p15:guide id="16" pos="3885" userDrawn="1">
          <p15:clr>
            <a:srgbClr val="F26B43"/>
          </p15:clr>
        </p15:guide>
        <p15:guide id="28" orient="horz" pos="744" userDrawn="1">
          <p15:clr>
            <a:srgbClr val="F26B43"/>
          </p15:clr>
        </p15:guide>
        <p15:guide id="32" pos="3432" userDrawn="1">
          <p15:clr>
            <a:srgbClr val="F26B43"/>
          </p15:clr>
        </p15:guide>
        <p15:guide id="33" pos="3341" userDrawn="1">
          <p15:clr>
            <a:srgbClr val="F26B43"/>
          </p15:clr>
        </p15:guide>
        <p15:guide id="34" pos="2887" userDrawn="1">
          <p15:clr>
            <a:srgbClr val="F26B43"/>
          </p15:clr>
        </p15:guide>
        <p15:guide id="35" pos="2979" userDrawn="1">
          <p15:clr>
            <a:srgbClr val="F26B43"/>
          </p15:clr>
        </p15:guide>
        <p15:guide id="36" pos="2525" userDrawn="1">
          <p15:clr>
            <a:srgbClr val="F26B43"/>
          </p15:clr>
        </p15:guide>
        <p15:guide id="37" pos="2435" userDrawn="1">
          <p15:clr>
            <a:srgbClr val="F26B43"/>
          </p15:clr>
        </p15:guide>
        <p15:guide id="38" pos="2071" userDrawn="1">
          <p15:clr>
            <a:srgbClr val="F26B43"/>
          </p15:clr>
        </p15:guide>
        <p15:guide id="39" pos="1980" userDrawn="1">
          <p15:clr>
            <a:srgbClr val="F26B43"/>
          </p15:clr>
        </p15:guide>
        <p15:guide id="40" pos="1617" userDrawn="1">
          <p15:clr>
            <a:srgbClr val="F26B43"/>
          </p15:clr>
        </p15:guide>
        <p15:guide id="41" pos="1527" userDrawn="1">
          <p15:clr>
            <a:srgbClr val="F26B43"/>
          </p15:clr>
        </p15:guide>
        <p15:guide id="42" pos="257" userDrawn="1">
          <p15:clr>
            <a:srgbClr val="F26B43"/>
          </p15:clr>
        </p15:guide>
        <p15:guide id="43" pos="1073" userDrawn="1">
          <p15:clr>
            <a:srgbClr val="F26B43"/>
          </p15:clr>
        </p15:guide>
        <p15:guide id="44" pos="711" userDrawn="1">
          <p15:clr>
            <a:srgbClr val="F26B43"/>
          </p15:clr>
        </p15:guide>
        <p15:guide id="46" pos="619" userDrawn="1">
          <p15:clr>
            <a:srgbClr val="F26B43"/>
          </p15:clr>
        </p15:guide>
        <p15:guide id="47" pos="1164" userDrawn="1">
          <p15:clr>
            <a:srgbClr val="F26B43"/>
          </p15:clr>
        </p15:guide>
        <p15:guide id="48" pos="4248" userDrawn="1">
          <p15:clr>
            <a:srgbClr val="F26B43"/>
          </p15:clr>
        </p15:guide>
        <p15:guide id="49" pos="4339" userDrawn="1">
          <p15:clr>
            <a:srgbClr val="F26B43"/>
          </p15:clr>
        </p15:guide>
        <p15:guide id="50" pos="4703" userDrawn="1">
          <p15:clr>
            <a:srgbClr val="F26B43"/>
          </p15:clr>
        </p15:guide>
        <p15:guide id="51" pos="4793" userDrawn="1">
          <p15:clr>
            <a:srgbClr val="F26B43"/>
          </p15:clr>
        </p15:guide>
        <p15:guide id="52" pos="5155" userDrawn="1">
          <p15:clr>
            <a:srgbClr val="F26B43"/>
          </p15:clr>
        </p15:guide>
        <p15:guide id="53" pos="5247" userDrawn="1">
          <p15:clr>
            <a:srgbClr val="F26B43"/>
          </p15:clr>
        </p15:guide>
        <p15:guide id="54" pos="5609" userDrawn="1">
          <p15:clr>
            <a:srgbClr val="F26B43"/>
          </p15:clr>
        </p15:guide>
        <p15:guide id="55" pos="5700" userDrawn="1">
          <p15:clr>
            <a:srgbClr val="F26B43"/>
          </p15:clr>
        </p15:guide>
        <p15:guide id="56" pos="6063" userDrawn="1">
          <p15:clr>
            <a:srgbClr val="F26B43"/>
          </p15:clr>
        </p15:guide>
        <p15:guide id="57" pos="6153" userDrawn="1">
          <p15:clr>
            <a:srgbClr val="F26B43"/>
          </p15:clr>
        </p15:guide>
        <p15:guide id="58" pos="6516" userDrawn="1">
          <p15:clr>
            <a:srgbClr val="F26B43"/>
          </p15:clr>
        </p15:guide>
        <p15:guide id="59" pos="6607" userDrawn="1">
          <p15:clr>
            <a:srgbClr val="F26B43"/>
          </p15:clr>
        </p15:guide>
        <p15:guide id="60" pos="6971" userDrawn="1">
          <p15:clr>
            <a:srgbClr val="F26B43"/>
          </p15:clr>
        </p15:guide>
        <p15:guide id="61" pos="7061" userDrawn="1">
          <p15:clr>
            <a:srgbClr val="F26B43"/>
          </p15:clr>
        </p15:guide>
        <p15:guide id="62" pos="7423" userDrawn="1">
          <p15:clr>
            <a:srgbClr val="F26B43"/>
          </p15:clr>
        </p15:guide>
        <p15:guide id="64" orient="horz" pos="3975" userDrawn="1">
          <p15:clr>
            <a:srgbClr val="F26B43"/>
          </p15:clr>
        </p15:guide>
        <p15:guide id="68" orient="horz" pos="572" userDrawn="1">
          <p15:clr>
            <a:srgbClr val="F26B43"/>
          </p15:clr>
        </p15:guide>
        <p15:guide id="69" orient="horz" pos="3748" userDrawn="1">
          <p15:clr>
            <a:srgbClr val="F26B43"/>
          </p15:clr>
        </p15:guide>
        <p15:guide id="70" orient="horz" pos="1661" userDrawn="1">
          <p15:clr>
            <a:srgbClr val="F26B43"/>
          </p15:clr>
        </p15:guide>
        <p15:guide id="71" orient="horz" pos="1752" userDrawn="1">
          <p15:clr>
            <a:srgbClr val="F26B43"/>
          </p15:clr>
        </p15:guide>
        <p15:guide id="72" orient="horz" pos="2659" userDrawn="1">
          <p15:clr>
            <a:srgbClr val="F26B43"/>
          </p15:clr>
        </p15:guide>
        <p15:guide id="73" orient="horz" pos="3113" userDrawn="1">
          <p15:clr>
            <a:srgbClr val="F26B43"/>
          </p15:clr>
        </p15:guide>
        <p15:guide id="74" orient="horz" pos="3023" userDrawn="1">
          <p15:clr>
            <a:srgbClr val="F26B43"/>
          </p15:clr>
        </p15:guide>
        <p15:guide id="75" orient="horz" pos="2115" userDrawn="1">
          <p15:clr>
            <a:srgbClr val="F26B43"/>
          </p15:clr>
        </p15:guide>
        <p15:guide id="76" orient="horz" pos="2207" userDrawn="1">
          <p15:clr>
            <a:srgbClr val="F26B43"/>
          </p15:clr>
        </p15:guide>
        <p15:guide id="77" orient="horz" pos="1207" userDrawn="1">
          <p15:clr>
            <a:srgbClr val="F26B43"/>
          </p15:clr>
        </p15:guide>
        <p15:guide id="78" orient="horz" pos="12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A57E89E-E891-4644-A300-118C1DBD40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9754" y="2443810"/>
            <a:ext cx="10083170" cy="738664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ru-RU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Unbounded" panose="020B0604020202020204" charset="-52"/>
                <a:cs typeface="CB_Stem" panose="020B0503020203020204" pitchFamily="34" charset="-52"/>
              </a:rPr>
              <a:t>Финансовая грамотность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EFCAE3-55C7-204D-9F33-ADD1392216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9913" y="5884506"/>
            <a:ext cx="1121657" cy="307777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Unbounded" panose="020B0604020202020204" charset="-52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03" y="3433666"/>
            <a:ext cx="3905964" cy="342433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7A57E89E-E891-4644-A300-118C1DBD40A4}"/>
              </a:ext>
            </a:extLst>
          </p:cNvPr>
          <p:cNvSpPr txBox="1">
            <a:spLocks/>
          </p:cNvSpPr>
          <p:nvPr/>
        </p:nvSpPr>
        <p:spPr>
          <a:xfrm>
            <a:off x="1157994" y="3245584"/>
            <a:ext cx="7671260" cy="400110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Онлайн-курс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 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для внеурочных занятий в 3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–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6 классах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Formular" panose="020B0604020202020204" charset="-52"/>
              <a:cs typeface="CB_Stem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28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2484" y="5735139"/>
            <a:ext cx="31751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Учителям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2182" y="5735139"/>
            <a:ext cx="35423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Родителям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7546" y="5735139"/>
            <a:ext cx="269836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Школьникам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3"/>
          <a:stretch/>
        </p:blipFill>
        <p:spPr>
          <a:xfrm>
            <a:off x="991023" y="1327279"/>
            <a:ext cx="3338107" cy="2949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32076" y="3467679"/>
            <a:ext cx="3456000" cy="1944000"/>
          </a:xfrm>
          <a:prstGeom prst="roundRect">
            <a:avLst>
              <a:gd name="adj" fmla="val 9314"/>
            </a:avLst>
          </a:prstGeom>
          <a:solidFill>
            <a:srgbClr val="F9F6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 можно использовать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 внеурочной программе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 включать отдельные темы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уроки по окружающему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миру, обществознанию, математике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другим основным школьным предметам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64" y="1464291"/>
            <a:ext cx="2540528" cy="22572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28728" y="3467679"/>
            <a:ext cx="3456000" cy="1944000"/>
          </a:xfrm>
          <a:prstGeom prst="roundRect">
            <a:avLst>
              <a:gd name="adj" fmla="val 9314"/>
            </a:avLst>
          </a:prstGeom>
          <a:solidFill>
            <a:srgbClr val="F9F6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самостоятельно пройти весь курс или выбрать отдельные уроки.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курсе много интерактивных элементов, простых и понятных примеров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22593" b="49773"/>
          <a:stretch/>
        </p:blipFill>
        <p:spPr>
          <a:xfrm>
            <a:off x="8650970" y="808760"/>
            <a:ext cx="2804820" cy="2782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325380" y="3467679"/>
            <a:ext cx="3456000" cy="1944000"/>
          </a:xfrm>
          <a:prstGeom prst="roundRect">
            <a:avLst>
              <a:gd name="adj" fmla="val 9314"/>
            </a:avLst>
          </a:prstGeom>
          <a:solidFill>
            <a:srgbClr val="F9F6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 — отличная возможность научить детей азам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финансовой грамотности. Родители могут проходить его вместе с детьми, обсуждая важные финансовые вопросы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Кому будет интересен курс?</a:t>
            </a:r>
          </a:p>
        </p:txBody>
      </p:sp>
    </p:spTree>
    <p:extLst>
      <p:ext uri="{BB962C8B-B14F-4D97-AF65-F5344CB8AC3E}">
        <p14:creationId xmlns:p14="http://schemas.microsoft.com/office/powerpoint/2010/main" val="7477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состоит курс?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1843" y="2313912"/>
            <a:ext cx="480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Как правильно пользоваться деньгами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1843" y="2963047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Зачем семье финансовый 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61843" y="3612182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Как сохранить карманные деньги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61843" y="4247183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и другие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6980" y="1519166"/>
            <a:ext cx="6024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Курс поделен на тематические блоки: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2076" y="2354511"/>
            <a:ext cx="788139" cy="294111"/>
          </a:xfrm>
          <a:prstGeom prst="roundRect">
            <a:avLst>
              <a:gd name="adj" fmla="val 9314"/>
            </a:avLst>
          </a:prstGeom>
          <a:solidFill>
            <a:srgbClr val="F29354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2076" y="3000658"/>
            <a:ext cx="788139" cy="294111"/>
          </a:xfrm>
          <a:prstGeom prst="roundRect">
            <a:avLst>
              <a:gd name="adj" fmla="val 9314"/>
            </a:avLst>
          </a:prstGeom>
          <a:solidFill>
            <a:srgbClr val="0188BB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2076" y="3646805"/>
            <a:ext cx="788139" cy="294111"/>
          </a:xfrm>
          <a:prstGeom prst="roundRect">
            <a:avLst>
              <a:gd name="adj" fmla="val 9314"/>
            </a:avLst>
          </a:prstGeom>
          <a:solidFill>
            <a:srgbClr val="EE6158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2076" y="4284794"/>
            <a:ext cx="788139" cy="294111"/>
          </a:xfrm>
          <a:prstGeom prst="roundRect">
            <a:avLst>
              <a:gd name="adj" fmla="val 9314"/>
            </a:avLst>
          </a:prstGeom>
          <a:solidFill>
            <a:srgbClr val="D1D1D1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Рисунок 19" descr="Школьный класс">
            <a:extLst>
              <a:ext uri="{FF2B5EF4-FFF2-40B4-BE49-F238E27FC236}">
                <a16:creationId xmlns:a16="http://schemas.microsoft.com/office/drawing/2014/main" id="{BFB3EA05-40D4-45F2-B29B-A90328241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3" y="5232070"/>
            <a:ext cx="863462" cy="863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1843" y="5212619"/>
            <a:ext cx="5129837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68 готовых уроков на разные финансовые темы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с примерами, заданиями и рекомендациями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В конце каждого блока есть повторение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пройденного, практикум и обобщающий урок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88399" y="1522772"/>
            <a:ext cx="384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уроки — авторские!</a:t>
            </a:r>
          </a:p>
        </p:txBody>
      </p:sp>
      <p:sp>
        <p:nvSpPr>
          <p:cNvPr id="27" name="Овал 26"/>
          <p:cNvSpPr/>
          <p:nvPr/>
        </p:nvSpPr>
        <p:spPr>
          <a:xfrm>
            <a:off x="1881986" y="5316513"/>
            <a:ext cx="89535" cy="8953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881986" y="5906746"/>
            <a:ext cx="89535" cy="8953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00720" y="2093813"/>
            <a:ext cx="354002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 создавали учителя с большим опытом и собственными наработками в области финансовой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88399" y="2289448"/>
            <a:ext cx="17045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spc="-3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00720" y="2877220"/>
            <a:ext cx="35400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уроки для начальных классов включены мини-игры — ученики помогают персонажам накопить</a:t>
            </a:r>
            <a:b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мечту, и видеосюжеты на финансовые темы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88399" y="3233886"/>
            <a:ext cx="17045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spc="-3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00720" y="4048425"/>
            <a:ext cx="35400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 соответствует школьной программе и образовательным стандартам, обеспечивая качественное и доступное обучение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88399" y="4343890"/>
            <a:ext cx="17045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spc="-3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413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4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7667" y="1615130"/>
            <a:ext cx="230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1. Вводная часть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7667" y="2253861"/>
            <a:ext cx="4982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2. Основной теоретический материал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7667" y="2892593"/>
            <a:ext cx="3318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3. Проверочные задания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1120" y="4727447"/>
            <a:ext cx="5419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В каждом разделе урока есть подробные рекомендации для преподавателя,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а при авторизации в качестве ученика —рекомендации по прохождению материала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860513" y="5327611"/>
            <a:ext cx="398478" cy="0"/>
          </a:xfrm>
          <a:prstGeom prst="straightConnector1">
            <a:avLst/>
          </a:prstGeom>
          <a:noFill/>
          <a:ln w="25400" cap="rnd" cmpd="sng" algn="ctr">
            <a:solidFill>
              <a:srgbClr val="5FA0BD"/>
            </a:solidFill>
            <a:prstDash val="solid"/>
            <a:round/>
            <a:headEnd type="none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1219" t="997" r="2983" b="2119"/>
          <a:stretch/>
        </p:blipFill>
        <p:spPr>
          <a:xfrm>
            <a:off x="950976" y="4004779"/>
            <a:ext cx="4747409" cy="2645664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873" y="1241848"/>
            <a:ext cx="5988391" cy="2424136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0170795" y="1510665"/>
            <a:ext cx="1613536" cy="2103120"/>
          </a:xfrm>
          <a:prstGeom prst="rect">
            <a:avLst/>
          </a:prstGeom>
          <a:noFill/>
          <a:ln w="57150" cap="flat">
            <a:solidFill>
              <a:srgbClr val="F2181E"/>
            </a:solidFill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4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1" t="648" b="2504"/>
          <a:stretch/>
        </p:blipFill>
        <p:spPr>
          <a:xfrm>
            <a:off x="950976" y="1299972"/>
            <a:ext cx="9193530" cy="4558284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80116" y="5739878"/>
            <a:ext cx="2493825" cy="57888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92075"/>
            <a:r>
              <a:rPr lang="ru-RU" sz="1400" dirty="0">
                <a:latin typeface="+mj-lt"/>
              </a:rPr>
              <a:t>Библиотека ЦОК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(</a:t>
            </a:r>
            <a:r>
              <a:rPr lang="en-US" sz="1400" dirty="0">
                <a:latin typeface="+mj-lt"/>
              </a:rPr>
              <a:t>urok.eduprosvet.ru</a:t>
            </a:r>
            <a:r>
              <a:rPr lang="ru-RU" sz="1400" dirty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5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337955" y="334728"/>
            <a:ext cx="8921761" cy="568325"/>
          </a:xfrm>
        </p:spPr>
        <p:txBody>
          <a:bodyPr/>
          <a:lstStyle/>
          <a:p>
            <a:r>
              <a:rPr lang="ru-RU" sz="2000" dirty="0"/>
              <a:t>Как найти курс</a:t>
            </a:r>
            <a:br>
              <a:rPr lang="ru-RU" sz="2000" dirty="0"/>
            </a:br>
            <a:r>
              <a:rPr lang="ru-RU" sz="2000" dirty="0"/>
              <a:t>в Библиотеке цифрового образовательного контента?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48" y="5374659"/>
            <a:ext cx="1309320" cy="1309320"/>
          </a:xfrm>
          <a:prstGeom prst="roundRect">
            <a:avLst>
              <a:gd name="adj" fmla="val 9035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Блок-схема: знак завершения 1"/>
          <p:cNvSpPr/>
          <p:nvPr/>
        </p:nvSpPr>
        <p:spPr>
          <a:xfrm>
            <a:off x="1033272" y="2066544"/>
            <a:ext cx="1481328" cy="374904"/>
          </a:xfrm>
          <a:prstGeom prst="flowChartTerminator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406652" y="1669625"/>
            <a:ext cx="1353693" cy="262046"/>
          </a:xfrm>
          <a:prstGeom prst="flowChartTerminator">
            <a:avLst/>
          </a:prstGeom>
          <a:solidFill>
            <a:srgbClr val="F1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9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Тема Office">
  <a:themeElements>
    <a:clrScheme name="Финтрек">
      <a:dk1>
        <a:sysClr val="windowText" lastClr="000000"/>
      </a:dk1>
      <a:lt1>
        <a:sysClr val="window" lastClr="FFFFFF"/>
      </a:lt1>
      <a:dk2>
        <a:srgbClr val="ACACAC"/>
      </a:dk2>
      <a:lt2>
        <a:srgbClr val="EFEFEF"/>
      </a:lt2>
      <a:accent1>
        <a:srgbClr val="FF7517"/>
      </a:accent1>
      <a:accent2>
        <a:srgbClr val="552DE2"/>
      </a:accent2>
      <a:accent3>
        <a:srgbClr val="A3EE5C"/>
      </a:accent3>
      <a:accent4>
        <a:srgbClr val="D3FF24"/>
      </a:accent4>
      <a:accent5>
        <a:srgbClr val="552DE2"/>
      </a:accent5>
      <a:accent6>
        <a:srgbClr val="552DE2"/>
      </a:accent6>
      <a:hlink>
        <a:srgbClr val="552DE2"/>
      </a:hlink>
      <a:folHlink>
        <a:srgbClr val="ACACAC"/>
      </a:folHlink>
    </a:clrScheme>
    <a:fontScheme name="Финтрек3">
      <a:majorFont>
        <a:latin typeface="Unbounded"/>
        <a:ea typeface=""/>
        <a:cs typeface=""/>
      </a:majorFont>
      <a:minorFont>
        <a:latin typeface="Form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6345" cap="flat">
          <a:noFill/>
          <a:prstDash val="solid"/>
          <a:miter/>
        </a:ln>
      </a:spPr>
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/>
        </a:defPPr>
      </a:lstStyle>
    </a:spDef>
    <a:lnDef>
      <a:spPr>
        <a:noFill/>
        <a:ln w="6350" cap="flat" cmpd="sng" algn="ctr">
          <a:solidFill>
            <a:schemeClr val="accent2"/>
          </a:solidFill>
          <a:prstDash val="dash"/>
          <a:miter lim="800000"/>
          <a:headEnd type="oval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marL="7701" marR="3080" algn="just">
          <a:lnSpc>
            <a:spcPct val="90000"/>
          </a:lnSpc>
          <a:spcBef>
            <a:spcPts val="600"/>
          </a:spcBef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" id="{9D688C4C-9A66-47E7-99C3-7340E779D13A}" vid="{322DA584-D555-4C1B-9DAF-7CE48F07BA8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6010</TotalTime>
  <Words>262</Words>
  <Application>Microsoft Office PowerPoint</Application>
  <PresentationFormat>Широкоэкранный</PresentationFormat>
  <Paragraphs>42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Unbounded</vt:lpstr>
      <vt:lpstr>Arial</vt:lpstr>
      <vt:lpstr>Raleway</vt:lpstr>
      <vt:lpstr>Formular</vt:lpstr>
      <vt:lpstr>1_Тема Office</vt:lpstr>
      <vt:lpstr>Финансовая грамотность</vt:lpstr>
      <vt:lpstr>Кому будет интересен курс?</vt:lpstr>
      <vt:lpstr>Из чего состоит курс?</vt:lpstr>
      <vt:lpstr>Структура урока</vt:lpstr>
      <vt:lpstr>Как найти курс в Библиотеке цифрового образовательного контента?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Гравитон_1</cp:lastModifiedBy>
  <cp:revision>618</cp:revision>
  <cp:lastPrinted>2023-04-25T13:57:52Z</cp:lastPrinted>
  <dcterms:created xsi:type="dcterms:W3CDTF">2023-03-21T08:23:07Z</dcterms:created>
  <dcterms:modified xsi:type="dcterms:W3CDTF">2025-05-12T05:27:18Z</dcterms:modified>
</cp:coreProperties>
</file>